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617" r:id="rId3"/>
    <p:sldId id="618" r:id="rId4"/>
    <p:sldId id="530" r:id="rId5"/>
    <p:sldId id="563" r:id="rId6"/>
    <p:sldId id="564" r:id="rId7"/>
    <p:sldId id="553" r:id="rId8"/>
    <p:sldId id="554" r:id="rId9"/>
    <p:sldId id="537" r:id="rId10"/>
    <p:sldId id="545" r:id="rId11"/>
    <p:sldId id="546" r:id="rId12"/>
    <p:sldId id="547" r:id="rId13"/>
    <p:sldId id="561" r:id="rId14"/>
    <p:sldId id="562" r:id="rId15"/>
    <p:sldId id="566" r:id="rId16"/>
    <p:sldId id="534" r:id="rId17"/>
    <p:sldId id="590" r:id="rId18"/>
    <p:sldId id="541" r:id="rId19"/>
    <p:sldId id="555" r:id="rId20"/>
    <p:sldId id="556" r:id="rId21"/>
    <p:sldId id="523" r:id="rId22"/>
    <p:sldId id="567" r:id="rId23"/>
    <p:sldId id="543" r:id="rId24"/>
    <p:sldId id="552" r:id="rId25"/>
    <p:sldId id="557" r:id="rId26"/>
    <p:sldId id="558" r:id="rId27"/>
    <p:sldId id="559" r:id="rId28"/>
    <p:sldId id="560" r:id="rId29"/>
    <p:sldId id="533" r:id="rId30"/>
    <p:sldId id="551" r:id="rId31"/>
  </p:sldIdLst>
  <p:sldSz cx="9144000" cy="6858000" type="screen4x3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BEB"/>
    <a:srgbClr val="ECDFF5"/>
    <a:srgbClr val="657FA0"/>
    <a:srgbClr val="FDF0DF"/>
    <a:srgbClr val="D1BCC5"/>
    <a:srgbClr val="ED7D31"/>
    <a:srgbClr val="93CCC0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5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F760AD-40EF-4C17-AE6A-33DBAAD892C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6E686C7-AEE8-4AD8-A891-24748898382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4343400"/>
            <a:ext cx="7772400" cy="1009650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5562600"/>
            <a:ext cx="6400800" cy="7620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0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3988"/>
            <a:ext cx="2057400" cy="59721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3988"/>
            <a:ext cx="6019800" cy="59721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10168" y="237191"/>
            <a:ext cx="8929172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52119" y="179996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3988"/>
            <a:ext cx="82296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>
          <a:solidFill>
            <a:srgbClr val="777777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rgbClr val="777777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•"/>
        <a:defRPr sz="1600">
          <a:solidFill>
            <a:srgbClr val="777777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400">
          <a:solidFill>
            <a:srgbClr val="777777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1778" y="1019121"/>
            <a:ext cx="362304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4"/>
          <p:cNvSpPr txBox="1">
            <a:spLocks noChangeArrowheads="1"/>
          </p:cNvSpPr>
          <p:nvPr/>
        </p:nvSpPr>
        <p:spPr bwMode="auto">
          <a:xfrm>
            <a:off x="4514400" y="1527175"/>
            <a:ext cx="37433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Times New Roman" panose="02020603050405020304" pitchFamily="18" charset="0"/>
              </a:rPr>
              <a:t>第三单元 信息万花筒</a:t>
            </a:r>
            <a:endParaRPr lang="zh-CN" altLang="en-US" sz="3000">
              <a:latin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14400" y="2957399"/>
            <a:ext cx="391806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4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zh-CN" altLang="en-US" sz="44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、健康看电视</a:t>
            </a:r>
            <a:endParaRPr lang="zh-CN" altLang="en-US" sz="4400" b="1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545761" y="1181100"/>
            <a:ext cx="8278560" cy="4102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229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2" name="矩形 2"/>
          <p:cNvSpPr>
            <a:spLocks noChangeArrowheads="1"/>
          </p:cNvSpPr>
          <p:nvPr/>
        </p:nvSpPr>
        <p:spPr bwMode="auto">
          <a:xfrm>
            <a:off x="545761" y="1204914"/>
            <a:ext cx="827856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真的痛不欲生现在，我的视力下降了，看东西越来越模糊，脖子大哥伸得老长想帮我，可是黑板上的粉笔字还是看不清。唉！看来离戴眼镜的日子不远了！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今天我郑重提出抗议，请你以后不要再这样疯狂地使用我，好好保护我吧 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</a:t>
            </a:r>
            <a:endParaRPr lang="en-US" altLang="zh-CN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0" hangingPunct="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痛苦的眼睛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日深夜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3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2400" y="4025900"/>
            <a:ext cx="142704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 bwMode="auto">
          <a:xfrm>
            <a:off x="2763361" y="5307014"/>
            <a:ext cx="3123360" cy="1385887"/>
          </a:xfrm>
          <a:prstGeom prst="wedgeRoundRectCallout">
            <a:avLst>
              <a:gd name="adj1" fmla="val -64240"/>
              <a:gd name="adj2" fmla="val -36950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想想平时你是怎么看电视的。如果你的眼睛也给你写信，会说些什么呢？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5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18080" y="1135064"/>
            <a:ext cx="65088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2"/>
          <p:cNvSpPr txBox="1">
            <a:spLocks noChangeArrowheads="1"/>
          </p:cNvSpPr>
          <p:nvPr/>
        </p:nvSpPr>
        <p:spPr bwMode="auto">
          <a:xfrm>
            <a:off x="1565281" y="1243013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657F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知识窗</a:t>
            </a:r>
            <a:endParaRPr lang="zh-CN" altLang="en-US" sz="2400" dirty="0">
              <a:solidFill>
                <a:srgbClr val="657F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65440" y="2130425"/>
            <a:ext cx="7348320" cy="32797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盯着电视时间过长会使眼睛疲劳、干涩，视力下降，看电视是造成儿童近视的重要原因之一。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年全国学生体质健康调研报告显示，我国小学生、初中生和高中生的近视发病率分别为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20%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75%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85%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看电视不讲科学，会对眼睛造成伤害。养成良好的看电视习惯是对眼睛的呵护。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07840" y="2994026"/>
            <a:ext cx="7348320" cy="26701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071360" y="3327401"/>
          <a:ext cx="6831360" cy="20114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5680"/>
                <a:gridCol w="3415680"/>
              </a:tblGrid>
              <a:tr h="68555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距离</a:t>
                      </a:r>
                      <a:endParaRPr lang="zh-CN" altLang="en-US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44" marR="82944" marT="45704" marB="45704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  <a:endParaRPr lang="zh-CN" altLang="en-US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44" marR="82944" marT="45704" marB="45704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804">
                <a:tc>
                  <a:txBody>
                    <a:bodyPr/>
                    <a:lstStyle/>
                    <a:p>
                      <a:pPr indent="457200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电视机和人的距离以电视屏幕对角线长的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4—6</a:t>
                      </a: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倍较为合适。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44" marR="82944" marT="45704" marB="45704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4572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看电视机半个小时左右，应把视线转向稍远的地方，或闭一会儿眼睛稍作休息。</a:t>
                      </a:r>
                      <a:endParaRPr lang="zh-CN" altLang="en-US" sz="1800" kern="1200" dirty="0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82944" marR="82944" marT="45704" marB="45704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01441" y="1879600"/>
            <a:ext cx="7348320" cy="3733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30240" y="2286000"/>
            <a:ext cx="551952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200000"/>
              </a:lnSpc>
              <a:buFont typeface="+mj-lt"/>
              <a:buAutoNum type="arabicPeriod"/>
              <a:defRPr/>
            </a:pPr>
            <a:r>
              <a: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换台的瞬间，是对眼睛刺激最大的时候，所以，换台之前，最好先闭上眼睛，或者多眨几下。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560" y="3759201"/>
            <a:ext cx="97344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 bwMode="auto">
          <a:xfrm>
            <a:off x="269281" y="1879601"/>
            <a:ext cx="2057760" cy="1655763"/>
          </a:xfrm>
          <a:prstGeom prst="wedgeRoundRectCallout">
            <a:avLst>
              <a:gd name="adj1" fmla="val 5291"/>
              <a:gd name="adj2" fmla="val 6768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为了眼睛健康，还应注意什么呢？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归纳总结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电视节目能给我们带来娱乐的同时，也能开阔我们的眼界，提高我们的知识水平，增强我们的文化素养等。在观看电视节目的时候，我们要注意呵护我们的眼睛。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下课后做一下眼保健操吧。我们的眼睛那么认真地看着黑板，一定也累了。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330" y="2724539"/>
            <a:ext cx="9153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第二课时  眼睛的“抗议书” 别让它抢走太多</a:t>
            </a:r>
            <a:endParaRPr lang="zh-CN" altLang="en-US" sz="2800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新知导入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眼睛是心灵的窗户，所以我们要保护好我们的眼睛。除了眼睛，看电视节目时，我们还需要注意些什么呢？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1150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长时间看电视，还会对我们的身体带来什么伤害呢？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0240" y="4302126"/>
            <a:ext cx="11232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 bwMode="auto">
          <a:xfrm>
            <a:off x="1110241" y="2395539"/>
            <a:ext cx="2057760" cy="1800225"/>
          </a:xfrm>
          <a:prstGeom prst="wedgeRoundRectCallout">
            <a:avLst>
              <a:gd name="adj1" fmla="val 5291"/>
              <a:gd name="adj2" fmla="val 6768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了解了不健康看电视的种种严重后果，亮亮决定</a:t>
            </a:r>
            <a:r>
              <a:rPr lang="en-US" altLang="zh-CN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409920" y="2130426"/>
            <a:ext cx="4803840" cy="47275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亲爱的眼睛先生：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____________________________________________________________________________________________________________________________________________________________________________________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7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91840" y="2593975"/>
            <a:ext cx="16416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 bwMode="auto">
          <a:xfrm>
            <a:off x="4124160" y="1676401"/>
            <a:ext cx="3686400" cy="1719263"/>
          </a:xfrm>
          <a:prstGeom prst="wedgeRoundRectCallout">
            <a:avLst>
              <a:gd name="adj1" fmla="val -66259"/>
              <a:gd name="adj2" fmla="val 45920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61214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有人称过度看电视的人为“沙发上的土豆”，为什么呢？</a:t>
            </a:r>
            <a:endParaRPr lang="zh-CN" altLang="en-US" sz="24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1058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3200" dirty="0" smtClean="0">
                <a:latin typeface="Times New Roman" panose="02020603050405020304" pitchFamily="18" charset="0"/>
              </a:rPr>
              <a:t>第一课时 神奇的宝盒  眼睛的</a:t>
            </a:r>
            <a:r>
              <a:rPr lang="en-US" altLang="zh-CN" sz="3200" dirty="0" smtClean="0">
                <a:latin typeface="Times New Roman" panose="02020603050405020304" pitchFamily="18" charset="0"/>
              </a:rPr>
              <a:t>“</a:t>
            </a:r>
            <a:r>
              <a:rPr lang="zh-CN" altLang="en-US" sz="3200" dirty="0" smtClean="0">
                <a:latin typeface="Times New Roman" panose="02020603050405020304" pitchFamily="18" charset="0"/>
              </a:rPr>
              <a:t>抗议书</a:t>
            </a:r>
            <a:r>
              <a:rPr lang="en-US" altLang="zh-CN" sz="3200" dirty="0" smtClean="0">
                <a:latin typeface="Times New Roman" panose="02020603050405020304" pitchFamily="18" charset="0"/>
              </a:rPr>
              <a:t>”</a:t>
            </a:r>
            <a:endParaRPr lang="en-US" altLang="zh-CN" sz="3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1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2400" y="1225551"/>
            <a:ext cx="16272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669600" y="1927226"/>
            <a:ext cx="7810560" cy="47275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沙发里的土豆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沙发里的土豆”指的是那些拿着遥控器，蜷在沙发上，跟着电视节目转的人。他们什么事都不干，只会在沙发上或床上看电视，就如土豆一样一动不动，时间长了，人就像土豆一样圆圆胖胖的。这是一种不健康的生活方式，久而久之便可能导致懒散、麻木、消极、自闭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</a:rPr>
              <a:t>电视机那绚丽多彩的节目有着巨大的诱惑力，不知不觉中，抢走了我们太多的时间！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3556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39360" y="3125789"/>
            <a:ext cx="4150080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 bwMode="auto">
          <a:xfrm>
            <a:off x="5395681" y="2857501"/>
            <a:ext cx="2088000" cy="828675"/>
          </a:xfrm>
          <a:prstGeom prst="wedgeRoundRectCallout">
            <a:avLst>
              <a:gd name="adj1" fmla="val -32852"/>
              <a:gd name="adj2" fmla="val 68718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ts val="24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我们一起去打篮球吧</a:t>
            </a:r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6282721" y="4530726"/>
            <a:ext cx="2088000" cy="828675"/>
          </a:xfrm>
          <a:prstGeom prst="wedgeRoundRectCallout">
            <a:avLst>
              <a:gd name="adj1" fmla="val -62093"/>
              <a:gd name="adj2" fmla="val 2427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ts val="24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不去，我还要看动画片呢</a:t>
            </a:r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4650" y="1319078"/>
            <a:ext cx="8786626" cy="5044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0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2400" y="4025900"/>
            <a:ext cx="142704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圆角矩形标注 11"/>
          <p:cNvSpPr/>
          <p:nvPr/>
        </p:nvSpPr>
        <p:spPr bwMode="auto">
          <a:xfrm>
            <a:off x="597601" y="2019300"/>
            <a:ext cx="2777760" cy="1409700"/>
          </a:xfrm>
          <a:prstGeom prst="wedgeRoundRectCallout">
            <a:avLst>
              <a:gd name="adj1" fmla="val 5470"/>
              <a:gd name="adj2" fmla="val 76616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电视机在我们的生活中，除了抢走时间，还抢走了什么？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350080" y="5441950"/>
            <a:ext cx="3018240" cy="558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电视机还抢走了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829120" y="5162550"/>
            <a:ext cx="3018240" cy="558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10880" y="1268413"/>
            <a:ext cx="13392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669600" y="1927226"/>
            <a:ext cx="7947360" cy="47275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关掉电视 打开生活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周末的夜晚，豆豆一家围坐在桌边，边吃饭边看电视。突然眼前一黑，停电了！没有电看不了电视，一家人百无聊赖。于是，爸爸和妈妈开始轮流给豆豆讲故事。在烛光中，他们边讲故事，边交流想法，讲自己工作和学习中的烦恼和趣事。每个人都觉得一家人这样聚在一起真愉快。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01921" y="1139826"/>
            <a:ext cx="7947360" cy="34321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其实，我们都有能力去削减电视在生活中的比重，与其等别人做出好节目，不如关掉电视，留出更多的时间给家人、朋友和自己。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电视似乎成了我们生活中必不可少的东西。电视节目很精彩，但我们不能让电视主宰我们的生活。关掉电视，打开生活！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8" name="矩形 2"/>
          <p:cNvSpPr>
            <a:spLocks noChangeArrowheads="1"/>
          </p:cNvSpPr>
          <p:nvPr/>
        </p:nvSpPr>
        <p:spPr bwMode="auto">
          <a:xfrm>
            <a:off x="1676160" y="4572001"/>
            <a:ext cx="457056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just" eaLnBrk="0" hangingPunct="0">
              <a:lnSpc>
                <a:spcPct val="150000"/>
              </a:lnSpc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grpSp>
        <p:nvGrpSpPr>
          <p:cNvPr id="2" name="组合 4"/>
          <p:cNvGrpSpPr/>
          <p:nvPr/>
        </p:nvGrpSpPr>
        <p:grpSpPr bwMode="auto">
          <a:xfrm>
            <a:off x="2718721" y="3924300"/>
            <a:ext cx="6029280" cy="2832100"/>
            <a:chOff x="2997201" y="3924300"/>
            <a:chExt cx="6647654" cy="2832100"/>
          </a:xfrm>
        </p:grpSpPr>
        <p:pic>
          <p:nvPicPr>
            <p:cNvPr id="26630" name="图片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flipH="1">
              <a:off x="8071643" y="3924300"/>
              <a:ext cx="1573212" cy="283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圆角矩形标注 11"/>
            <p:cNvSpPr/>
            <p:nvPr/>
          </p:nvSpPr>
          <p:spPr bwMode="auto">
            <a:xfrm>
              <a:off x="2997201" y="4241800"/>
              <a:ext cx="3789814" cy="1739900"/>
            </a:xfrm>
            <a:prstGeom prst="wedgeRoundRectCallout">
              <a:avLst>
                <a:gd name="adj1" fmla="val 90073"/>
                <a:gd name="adj2" fmla="val -3564"/>
                <a:gd name="adj3" fmla="val 16667"/>
              </a:avLst>
            </a:prstGeom>
            <a:ln>
              <a:solidFill>
                <a:srgbClr val="3F324E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457200" algn="just" eaLnBrk="0" hangingPunct="0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rgbClr val="3F324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这场“意外”让豆豆家收获了什么呢？你怎么理解“关棹电视，打开生活”？</a:t>
              </a:r>
              <a:endPara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1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如果长时间沉溺于看电视，影响了我们的正常学习和生活，就得不偿失了。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" name="组合 11"/>
          <p:cNvGrpSpPr/>
          <p:nvPr/>
        </p:nvGrpSpPr>
        <p:grpSpPr bwMode="auto">
          <a:xfrm>
            <a:off x="1013760" y="2984500"/>
            <a:ext cx="7672320" cy="553998"/>
            <a:chOff x="1117600" y="2984500"/>
            <a:chExt cx="8458200" cy="553958"/>
          </a:xfrm>
        </p:grpSpPr>
        <p:sp>
          <p:nvSpPr>
            <p:cNvPr id="27654" name="文本框 1"/>
            <p:cNvSpPr txBox="1">
              <a:spLocks noChangeArrowheads="1"/>
            </p:cNvSpPr>
            <p:nvPr/>
          </p:nvSpPr>
          <p:spPr bwMode="auto">
            <a:xfrm>
              <a:off x="1117600" y="2984500"/>
              <a:ext cx="2324220" cy="553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>
                  <a:latin typeface="楷体" panose="02010609060101010101" pitchFamily="49" charset="-122"/>
                  <a:ea typeface="楷体" panose="02010609060101010101" pitchFamily="49" charset="-122"/>
                </a:rPr>
                <a:t>动画片风波</a:t>
              </a:r>
              <a:endParaRPr lang="zh-CN" altLang="en-US" sz="3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225800" y="3274992"/>
              <a:ext cx="635000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内容占位符 2"/>
          <p:cNvSpPr txBox="1">
            <a:spLocks noChangeArrowheads="1"/>
          </p:cNvSpPr>
          <p:nvPr/>
        </p:nvSpPr>
        <p:spPr bwMode="auto">
          <a:xfrm>
            <a:off x="300961" y="3827463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最近，妈妈和亮亮在看电视这个问题上出现了意见分歧，他们各有各的想法和理由。分小组演一演，看谁的理由更合理。你觉得他们各自还会有什么理由？。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679680" y="1562100"/>
            <a:ext cx="3767040" cy="4457700"/>
          </a:xfrm>
          <a:prstGeom prst="homePlate">
            <a:avLst>
              <a:gd name="adj" fmla="val 6410"/>
            </a:avLst>
          </a:prstGeom>
          <a:solidFill>
            <a:srgbClr val="D6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亮亮的理由</a:t>
            </a:r>
            <a:endParaRPr lang="en-US" altLang="zh-CN" sz="28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我一天只看一集，不会伤害眼睛。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看这部动画片能让我放松心情。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五边形 6"/>
          <p:cNvSpPr/>
          <p:nvPr/>
        </p:nvSpPr>
        <p:spPr>
          <a:xfrm flipH="1">
            <a:off x="4446720" y="1562100"/>
            <a:ext cx="4055040" cy="4457700"/>
          </a:xfrm>
          <a:prstGeom prst="homePlate">
            <a:avLst>
              <a:gd name="adj" fmla="val 584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妈妈的理由</a:t>
            </a:r>
            <a:endParaRPr lang="en-US" altLang="zh-CN" sz="28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说是每天只看一集，但一集看完之后总想看第二集。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出去和小朋友一起玩也可以放松心情。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699" name="内容占位符 2"/>
          <p:cNvSpPr txBox="1">
            <a:spLocks noChangeArrowheads="1"/>
          </p:cNvSpPr>
          <p:nvPr/>
        </p:nvSpPr>
        <p:spPr bwMode="auto">
          <a:xfrm>
            <a:off x="439200" y="1244600"/>
            <a:ext cx="4099680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要想发挥看电视有利的一面，避免不利的一面，就要做到看电视有约定。小组合作议一议，看电视应该有哪些约定呢？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184000" y="1436688"/>
            <a:ext cx="3513600" cy="5141912"/>
          </a:xfrm>
          <a:prstGeom prst="roundRect">
            <a:avLst>
              <a:gd name="adj" fmla="val 388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看电视的约定</a:t>
            </a:r>
            <a:endParaRPr lang="en-US" altLang="zh-CN" sz="24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defRPr/>
            </a:pPr>
            <a:endParaRPr lang="en-US" altLang="zh-CN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要先安排户外活动的时间，再安排看电视的时间。</a:t>
            </a:r>
            <a:endParaRPr lang="en-US" altLang="zh-CN" sz="20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algn="just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家人不应该在孩子读书时间看电视。</a:t>
            </a:r>
            <a:endParaRPr lang="en-US" altLang="zh-CN" sz="20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701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52160" y="1152526"/>
            <a:ext cx="20448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0240" y="4302126"/>
            <a:ext cx="11232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 bwMode="auto">
          <a:xfrm>
            <a:off x="2705761" y="5435600"/>
            <a:ext cx="3146400" cy="1143000"/>
          </a:xfrm>
          <a:prstGeom prst="wedgeRoundRectCallout">
            <a:avLst>
              <a:gd name="adj1" fmla="val -60464"/>
              <a:gd name="adj2" fmla="val -46958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与家人一起制订一份“看电视的约定”吧！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归纳总结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3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电视节目虽然绚丽多彩，但现实生活更加精彩。我们要合理安排好看电视、户外活动、学习、做家务等时间，在良好的生活习惯下健康成长。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有电视依赖症的同学回家后就和家人制订一份“看电视的约定”吧！或者可以自己制订一份约定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。 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新知导入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文本框 1"/>
          <p:cNvSpPr txBox="1">
            <a:spLocks noChangeArrowheads="1"/>
          </p:cNvSpPr>
          <p:nvPr/>
        </p:nvSpPr>
        <p:spPr bwMode="auto">
          <a:xfrm>
            <a:off x="393766" y="1683917"/>
            <a:ext cx="822772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539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也许我们会有这样的画面：夜深人静的时候，我们躺在爸爸或者妈妈的怀里，安静地看着电视。虽然电视里的东西有时候我们并不是十分明白，但它却仿佛一个新的世界，里面的东西是那么的新奇。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电视就像一个神奇的“宝盒”，能够变幻出一个个不同的神奇世界。瞧！飞檐走壁的大侠来了，智慧勇敢的小羊跑了，紧张激烈的球赛刚刚拉开阵势，宛转悠扬的戏曲又唱响起来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</a:rPr>
              <a:t>你最喜欢电视播放的什么节目？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72" name="文本框 1"/>
          <p:cNvSpPr txBox="1">
            <a:spLocks noChangeArrowheads="1"/>
          </p:cNvSpPr>
          <p:nvPr/>
        </p:nvSpPr>
        <p:spPr bwMode="auto">
          <a:xfrm>
            <a:off x="1098721" y="2065339"/>
            <a:ext cx="735696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：我最喜欢看动画片。动画片里丰富的人物表情、夸张的动作和有趣的情节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，有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说不出的吸引力。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科学探索节目是我的最爱。大至宇宙，小至细胞，各国风土人情，天文地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理无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所不有。看这些节目使我成了班上的“万事通”！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足球赛、篮球赛、乒乓球赛等体育比赛我都喜欢看。球员们在赛场上的竞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技拼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搏，真是激动人心啊！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我最喜欢看竞答类节目。主持人报题，我跟着答题，一路闯关，太有挑战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性了！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5840" y="4025901"/>
            <a:ext cx="97344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20480" y="1160464"/>
            <a:ext cx="4763520" cy="483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 bwMode="auto">
          <a:xfrm>
            <a:off x="629280" y="2552700"/>
            <a:ext cx="3057120" cy="1231900"/>
          </a:xfrm>
          <a:prstGeom prst="wedgeRoundRectCallout">
            <a:avLst>
              <a:gd name="adj1" fmla="val 11689"/>
              <a:gd name="adj2" fmla="val 6700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说一说你喜爱的电视节目，并填一填推荐卡。</a:t>
            </a:r>
            <a:endParaRPr lang="zh-CN" altLang="en-US" sz="2000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内容占位符 2"/>
          <p:cNvSpPr txBox="1"/>
          <p:nvPr/>
        </p:nvSpPr>
        <p:spPr bwMode="auto">
          <a:xfrm>
            <a:off x="636480" y="1271589"/>
            <a:ext cx="7850880" cy="26304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5475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找寻“宝盒”里的“宝贝”</a:t>
            </a:r>
            <a:endParaRPr lang="en-US" altLang="zh-CN" sz="2400" b="1" dirty="0" smtClean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电视是个神奇的“宝盒”，里面装着许多精彩纷呈的节目。想一想，在这个“宝盒”里你找到过什么样的“宝贝”。与大家分享自己喜欢的精彩内容。</a:t>
            </a:r>
            <a:endPara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9220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92800" y="3687763"/>
            <a:ext cx="344736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300960" y="1271588"/>
            <a:ext cx="844272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11505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当我们手拿遥控器，面对荧光屏，聚精会神地想在“宝盒”里寻找更多“宝贝”时，有没有想过谁最辛苦呢？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anchor="t"/>
          <a:lstStyle/>
          <a:p>
            <a:pPr eaLnBrk="1" hangingPunct="1"/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45761" y="1181101"/>
            <a:ext cx="8278560" cy="52625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268" name="矩形 2"/>
          <p:cNvSpPr>
            <a:spLocks noChangeArrowheads="1"/>
          </p:cNvSpPr>
          <p:nvPr/>
        </p:nvSpPr>
        <p:spPr bwMode="auto">
          <a:xfrm>
            <a:off x="545761" y="1336675"/>
            <a:ext cx="827856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ctr" eaLnBrk="0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眼睛的“抗议书”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小主人亮亮：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我原本是一双水灵灵的大眼睛，左右眼视力都很棒，在五官家族中可有地位啦！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自从你上小学以来，我每天从早上六点半工作到晚上九点半，不仅白天要看书、看作业，晚上还要在电视机前盯上一两个小时。电视图像频繁跳动，大量的辐射损害着我。你感觉不舒服了，还不停用手揉我，一揉就是好几分钟，害得我流泪、充血，有时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波波">
  <a:themeElements>
    <a:clrScheme name="时尚健身模板 3">
      <a:dk1>
        <a:srgbClr val="000000"/>
      </a:dk1>
      <a:lt1>
        <a:srgbClr val="FFFFFF"/>
      </a:lt1>
      <a:dk2>
        <a:srgbClr val="C889CD"/>
      </a:dk2>
      <a:lt2>
        <a:srgbClr val="DED9CC"/>
      </a:lt2>
      <a:accent1>
        <a:srgbClr val="72AFD8"/>
      </a:accent1>
      <a:accent2>
        <a:srgbClr val="80CAB1"/>
      </a:accent2>
      <a:accent3>
        <a:srgbClr val="FFFFFF"/>
      </a:accent3>
      <a:accent4>
        <a:srgbClr val="000000"/>
      </a:accent4>
      <a:accent5>
        <a:srgbClr val="BCD4E9"/>
      </a:accent5>
      <a:accent6>
        <a:srgbClr val="73B7A0"/>
      </a:accent6>
      <a:hlink>
        <a:srgbClr val="E1995D"/>
      </a:hlink>
      <a:folHlink>
        <a:srgbClr val="E58790"/>
      </a:folHlink>
    </a:clrScheme>
    <a:fontScheme name="时尚健身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时尚健身模板 1">
        <a:dk1>
          <a:srgbClr val="000000"/>
        </a:dk1>
        <a:lt1>
          <a:srgbClr val="FFFFFF"/>
        </a:lt1>
        <a:dk2>
          <a:srgbClr val="5EB2B6"/>
        </a:dk2>
        <a:lt2>
          <a:srgbClr val="DED9CC"/>
        </a:lt2>
        <a:accent1>
          <a:srgbClr val="9FD56D"/>
        </a:accent1>
        <a:accent2>
          <a:srgbClr val="F4BC72"/>
        </a:accent2>
        <a:accent3>
          <a:srgbClr val="FFFFFF"/>
        </a:accent3>
        <a:accent4>
          <a:srgbClr val="000000"/>
        </a:accent4>
        <a:accent5>
          <a:srgbClr val="CDE7BA"/>
        </a:accent5>
        <a:accent6>
          <a:srgbClr val="DDAA67"/>
        </a:accent6>
        <a:hlink>
          <a:srgbClr val="F18FAB"/>
        </a:hlink>
        <a:folHlink>
          <a:srgbClr val="84A3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尚健身模板 2">
        <a:dk1>
          <a:srgbClr val="000000"/>
        </a:dk1>
        <a:lt1>
          <a:srgbClr val="FFFFFF"/>
        </a:lt1>
        <a:dk2>
          <a:srgbClr val="EA9148"/>
        </a:dk2>
        <a:lt2>
          <a:srgbClr val="DED9CC"/>
        </a:lt2>
        <a:accent1>
          <a:srgbClr val="E878C8"/>
        </a:accent1>
        <a:accent2>
          <a:srgbClr val="7DD7E9"/>
        </a:accent2>
        <a:accent3>
          <a:srgbClr val="FFFFFF"/>
        </a:accent3>
        <a:accent4>
          <a:srgbClr val="000000"/>
        </a:accent4>
        <a:accent5>
          <a:srgbClr val="F2BEE0"/>
        </a:accent5>
        <a:accent6>
          <a:srgbClr val="71C3D3"/>
        </a:accent6>
        <a:hlink>
          <a:srgbClr val="98E8B3"/>
        </a:hlink>
        <a:folHlink>
          <a:srgbClr val="E6C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尚健身模板 3">
        <a:dk1>
          <a:srgbClr val="000000"/>
        </a:dk1>
        <a:lt1>
          <a:srgbClr val="FFFFFF"/>
        </a:lt1>
        <a:dk2>
          <a:srgbClr val="C889CD"/>
        </a:dk2>
        <a:lt2>
          <a:srgbClr val="DED9CC"/>
        </a:lt2>
        <a:accent1>
          <a:srgbClr val="72AFD8"/>
        </a:accent1>
        <a:accent2>
          <a:srgbClr val="80CAB1"/>
        </a:accent2>
        <a:accent3>
          <a:srgbClr val="FFFFFF"/>
        </a:accent3>
        <a:accent4>
          <a:srgbClr val="000000"/>
        </a:accent4>
        <a:accent5>
          <a:srgbClr val="BCD4E9"/>
        </a:accent5>
        <a:accent6>
          <a:srgbClr val="73B7A0"/>
        </a:accent6>
        <a:hlink>
          <a:srgbClr val="E1995D"/>
        </a:hlink>
        <a:folHlink>
          <a:srgbClr val="E587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2592</Words>
  <Application>WPS 演示</Application>
  <PresentationFormat>全屏显示(4:3)</PresentationFormat>
  <Paragraphs>182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Times New Roman</vt:lpstr>
      <vt:lpstr>楷体</vt:lpstr>
      <vt:lpstr>Arial Unicode MS</vt:lpstr>
      <vt:lpstr>黑体</vt:lpstr>
      <vt:lpstr>Arial</vt:lpstr>
      <vt:lpstr>波波</vt:lpstr>
      <vt:lpstr>PowerPoint 演示文稿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归纳总结</vt:lpstr>
      <vt:lpstr>课后活动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归纳总结</vt:lpstr>
      <vt:lpstr>课后活动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波</cp:lastModifiedBy>
  <cp:revision>325</cp:revision>
  <dcterms:created xsi:type="dcterms:W3CDTF">2017-04-03T06:44:00Z</dcterms:created>
  <dcterms:modified xsi:type="dcterms:W3CDTF">2019-09-12T09:22:32Z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